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61" r:id="rId6"/>
    <p:sldId id="259" r:id="rId7"/>
    <p:sldId id="258" r:id="rId8"/>
    <p:sldId id="266" r:id="rId9"/>
    <p:sldId id="264" r:id="rId10"/>
    <p:sldId id="268" r:id="rId11"/>
    <p:sldId id="267" r:id="rId12"/>
    <p:sldId id="257" r:id="rId13"/>
    <p:sldId id="260" r:id="rId14"/>
    <p:sldId id="263" r:id="rId15"/>
    <p:sldId id="262" r:id="rId16"/>
    <p:sldId id="265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S Shell Dlg 2" panose="020B0604030504040204" pitchFamily="34" charset="0"/>
      <p:regular r:id="rId22"/>
      <p:bold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AEA261-A5FE-4594-A487-C81ABFE26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Organisering av biogassanlegg for matavfall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3A7EBA-4188-4FA2-A39B-095280ED8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Gjennomgang av organiseringa av kommunalt </a:t>
            </a:r>
            <a:r>
              <a:rPr lang="nb-NO" dirty="0" err="1"/>
              <a:t>eigde</a:t>
            </a:r>
            <a:r>
              <a:rPr lang="nb-NO" dirty="0"/>
              <a:t> behandlingsanlegg i januar 2021</a:t>
            </a:r>
          </a:p>
        </p:txBody>
      </p:sp>
    </p:spTree>
    <p:extLst>
      <p:ext uri="{BB962C8B-B14F-4D97-AF65-F5344CB8AC3E}">
        <p14:creationId xmlns:p14="http://schemas.microsoft.com/office/powerpoint/2010/main" val="153774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6C880F-1489-4FCD-8B0D-C15ADDA1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Organiseringa av </a:t>
            </a:r>
            <a:r>
              <a:rPr lang="nb-NO" dirty="0" err="1"/>
              <a:t>ettersorteringsanlegg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704B85-9875-4548-9A54-844D50281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Dei to anlegga som så langt er i drift, har </a:t>
            </a:r>
            <a:r>
              <a:rPr lang="nb-NO" dirty="0" err="1"/>
              <a:t>ein</a:t>
            </a:r>
            <a:r>
              <a:rPr lang="nb-NO" dirty="0"/>
              <a:t> ting til felles:</a:t>
            </a:r>
          </a:p>
          <a:p>
            <a:pPr marL="0" indent="0">
              <a:buNone/>
            </a:pPr>
            <a:r>
              <a:rPr lang="nb-NO" dirty="0"/>
              <a:t>Dei er </a:t>
            </a:r>
            <a:r>
              <a:rPr lang="nb-NO" dirty="0" err="1"/>
              <a:t>ikkje</a:t>
            </a:r>
            <a:r>
              <a:rPr lang="nb-NO" dirty="0"/>
              <a:t> sjølvstendige juridiske </a:t>
            </a:r>
            <a:r>
              <a:rPr lang="nb-NO" dirty="0" err="1"/>
              <a:t>rettsubjekt</a:t>
            </a:r>
            <a:r>
              <a:rPr lang="nb-NO" dirty="0"/>
              <a:t>, </a:t>
            </a:r>
            <a:r>
              <a:rPr lang="nb-NO" dirty="0" err="1"/>
              <a:t>dei</a:t>
            </a:r>
            <a:r>
              <a:rPr lang="nb-NO" dirty="0"/>
              <a:t> er integrerte </a:t>
            </a:r>
            <a:r>
              <a:rPr lang="nb-NO" dirty="0" err="1"/>
              <a:t>delar</a:t>
            </a:r>
            <a:r>
              <a:rPr lang="nb-NO" dirty="0"/>
              <a:t> av interkommunale avfallsselskap.</a:t>
            </a:r>
          </a:p>
          <a:p>
            <a:pPr marL="0" indent="0">
              <a:buNone/>
            </a:pPr>
            <a:r>
              <a:rPr lang="nb-NO" dirty="0"/>
              <a:t>Begge leverer </a:t>
            </a:r>
            <a:r>
              <a:rPr lang="nb-NO" dirty="0" err="1"/>
              <a:t>tenester</a:t>
            </a:r>
            <a:r>
              <a:rPr lang="nb-NO" dirty="0"/>
              <a:t> til andre enn </a:t>
            </a:r>
            <a:r>
              <a:rPr lang="nb-NO" dirty="0" err="1"/>
              <a:t>eigar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Dei to anlegga som er under planlegging er begge organisert som sjølvstendige rettssubjekt, </a:t>
            </a:r>
            <a:r>
              <a:rPr lang="nb-NO" dirty="0" err="1"/>
              <a:t>eit</a:t>
            </a:r>
            <a:r>
              <a:rPr lang="nb-NO" dirty="0"/>
              <a:t> er aksjeselskap, det andre er IKS. Det er </a:t>
            </a:r>
            <a:r>
              <a:rPr lang="nb-NO" dirty="0" err="1"/>
              <a:t>ikkje</a:t>
            </a:r>
            <a:r>
              <a:rPr lang="nb-NO" dirty="0"/>
              <a:t> gitt at </a:t>
            </a:r>
            <a:r>
              <a:rPr lang="nb-NO" dirty="0" err="1"/>
              <a:t>desse</a:t>
            </a:r>
            <a:r>
              <a:rPr lang="nb-NO" dirty="0"/>
              <a:t> selskapa skal </a:t>
            </a:r>
            <a:r>
              <a:rPr lang="nb-NO" u="sng" dirty="0"/>
              <a:t>eige</a:t>
            </a:r>
            <a:r>
              <a:rPr lang="nb-NO" dirty="0"/>
              <a:t> det fysiske anlegget.</a:t>
            </a:r>
          </a:p>
        </p:txBody>
      </p:sp>
    </p:spTree>
    <p:extLst>
      <p:ext uri="{BB962C8B-B14F-4D97-AF65-F5344CB8AC3E}">
        <p14:creationId xmlns:p14="http://schemas.microsoft.com/office/powerpoint/2010/main" val="396174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F2FB98-3FAC-4F93-A81D-4E354B58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Døme på anlegg som er skilt ut som eigne juridiske rettssubjekt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0A9127-92E3-45CC-A6BC-5F57D49F1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Den magiske fabrikken (biogass)</a:t>
            </a:r>
          </a:p>
          <a:p>
            <a:r>
              <a:rPr lang="nb-NO" dirty="0" err="1"/>
              <a:t>Mjøsanlegget</a:t>
            </a:r>
            <a:r>
              <a:rPr lang="nb-NO" dirty="0"/>
              <a:t> AS (biogass)</a:t>
            </a:r>
          </a:p>
          <a:p>
            <a:r>
              <a:rPr lang="nb-NO" dirty="0"/>
              <a:t>Returkraft AS (energigjenvinning)</a:t>
            </a:r>
          </a:p>
          <a:p>
            <a:r>
              <a:rPr lang="nb-NO" dirty="0"/>
              <a:t>Forus energigjenvinning 2 AS (energigjenvinning)</a:t>
            </a:r>
          </a:p>
          <a:p>
            <a:r>
              <a:rPr lang="nb-NO" dirty="0"/>
              <a:t>BIR Avfallsenergi AS (energigjenvinning)</a:t>
            </a:r>
          </a:p>
          <a:p>
            <a:r>
              <a:rPr lang="nb-NO" dirty="0" err="1"/>
              <a:t>Ecopro</a:t>
            </a:r>
            <a:r>
              <a:rPr lang="nb-NO" dirty="0"/>
              <a:t> AS (biogass)</a:t>
            </a:r>
          </a:p>
          <a:p>
            <a:r>
              <a:rPr lang="nb-NO" dirty="0"/>
              <a:t>Alta Fjernvarme AS (energigjenvinning)</a:t>
            </a:r>
          </a:p>
          <a:p>
            <a:r>
              <a:rPr lang="nb-NO" dirty="0"/>
              <a:t>Origo Skibotn AS (kompostering og deponi)</a:t>
            </a:r>
          </a:p>
        </p:txBody>
      </p:sp>
    </p:spTree>
    <p:extLst>
      <p:ext uri="{BB962C8B-B14F-4D97-AF65-F5344CB8AC3E}">
        <p14:creationId xmlns:p14="http://schemas.microsoft.com/office/powerpoint/2010/main" val="129737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64A52A-BC59-4BD3-A93D-F5DA7357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Døme på anlegg som er organisert som </a:t>
            </a:r>
            <a:r>
              <a:rPr lang="nb-NO" dirty="0" err="1"/>
              <a:t>avdelingar</a:t>
            </a:r>
            <a:r>
              <a:rPr lang="nb-NO" dirty="0"/>
              <a:t> i større selskap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21F9BA-E18B-4BE1-A216-7C506E81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Frevar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Fredrikstad vann avløp og renovasjonsforetak KF (m.a. biogass og energigjenvinning)</a:t>
            </a:r>
          </a:p>
          <a:p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 - Hadeland og Ringerike Avfallsselskap AS 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(m.a. biogassanlegg og deponi)</a:t>
            </a:r>
          </a:p>
          <a:p>
            <a:endParaRPr lang="nn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Fleire av dei kommunale avfallsselskapa driv deponi eller kompostering utan at dette er skilt ut i eiga juridisk eining, t.d. Halden kommune, Agder Renovasjon, SIM, IR, FIAS og </a:t>
            </a:r>
            <a:r>
              <a:rPr lang="nn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Sirkula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206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A9EB7-353C-433A-9B97-0FBFC909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C1654A-52D5-446B-B444-568ACCA1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Dersom </a:t>
            </a:r>
            <a:r>
              <a:rPr lang="nb-NO" dirty="0" err="1"/>
              <a:t>eit</a:t>
            </a:r>
            <a:r>
              <a:rPr lang="nb-NO" dirty="0"/>
              <a:t> anlegg skal få tildelt hushaldsavfall </a:t>
            </a:r>
            <a:r>
              <a:rPr lang="nb-NO" dirty="0" err="1"/>
              <a:t>utan</a:t>
            </a:r>
            <a:r>
              <a:rPr lang="nb-NO" dirty="0"/>
              <a:t> konkurranse (i praksis er det </a:t>
            </a:r>
            <a:r>
              <a:rPr lang="nb-NO" dirty="0" err="1"/>
              <a:t>truleg</a:t>
            </a:r>
            <a:r>
              <a:rPr lang="nb-NO" dirty="0"/>
              <a:t> </a:t>
            </a:r>
            <a:r>
              <a:rPr lang="nb-NO" dirty="0" err="1"/>
              <a:t>einerett</a:t>
            </a:r>
            <a:r>
              <a:rPr lang="nb-NO" dirty="0"/>
              <a:t> som er aktuelt, </a:t>
            </a:r>
            <a:r>
              <a:rPr lang="nb-NO" dirty="0" err="1"/>
              <a:t>ikkje</a:t>
            </a:r>
            <a:r>
              <a:rPr lang="nb-NO" dirty="0"/>
              <a:t> eigenregi), legg det </a:t>
            </a:r>
            <a:r>
              <a:rPr lang="nb-NO" dirty="0" err="1"/>
              <a:t>føringar</a:t>
            </a:r>
            <a:r>
              <a:rPr lang="nb-NO" dirty="0"/>
              <a:t> for korleis anlegget kan </a:t>
            </a:r>
            <a:r>
              <a:rPr lang="nb-NO" dirty="0" err="1"/>
              <a:t>vere</a:t>
            </a:r>
            <a:r>
              <a:rPr lang="nb-NO" dirty="0"/>
              <a:t> organisert. </a:t>
            </a:r>
            <a:r>
              <a:rPr lang="nb-NO" dirty="0" err="1"/>
              <a:t>Eit</a:t>
            </a:r>
            <a:r>
              <a:rPr lang="nb-NO" dirty="0"/>
              <a:t> absolutt vilkår er at det er </a:t>
            </a:r>
            <a:r>
              <a:rPr lang="nb-NO" dirty="0" err="1"/>
              <a:t>eit</a:t>
            </a:r>
            <a:r>
              <a:rPr lang="nb-NO" dirty="0"/>
              <a:t> «offentligrettslig organ».</a:t>
            </a:r>
          </a:p>
          <a:p>
            <a:pPr marL="0" indent="0">
              <a:buNone/>
            </a:pPr>
            <a:r>
              <a:rPr lang="nb-NO" dirty="0" err="1"/>
              <a:t>Ein</a:t>
            </a:r>
            <a:r>
              <a:rPr lang="nb-NO" dirty="0"/>
              <a:t> aktør kan ta «heile jobben», men det er like </a:t>
            </a:r>
            <a:r>
              <a:rPr lang="nb-NO" dirty="0" err="1"/>
              <a:t>vanleg</a:t>
            </a:r>
            <a:r>
              <a:rPr lang="nb-NO" dirty="0"/>
              <a:t> å dele ansvar og risiko.</a:t>
            </a:r>
          </a:p>
          <a:p>
            <a:pPr marL="0" indent="0">
              <a:buNone/>
            </a:pPr>
            <a:r>
              <a:rPr lang="nb-NO" dirty="0"/>
              <a:t>Bygg og behandlingsanlegg treng </a:t>
            </a:r>
            <a:r>
              <a:rPr lang="nb-NO" dirty="0" err="1"/>
              <a:t>ikkje</a:t>
            </a:r>
            <a:r>
              <a:rPr lang="nb-NO" dirty="0"/>
              <a:t> å ha same </a:t>
            </a:r>
            <a:r>
              <a:rPr lang="nb-NO" dirty="0" err="1"/>
              <a:t>eigar</a:t>
            </a:r>
            <a:r>
              <a:rPr lang="nb-NO" dirty="0"/>
              <a:t>. Det treng </a:t>
            </a:r>
            <a:r>
              <a:rPr lang="nb-NO" dirty="0" err="1"/>
              <a:t>ikkje</a:t>
            </a:r>
            <a:r>
              <a:rPr lang="nb-NO" dirty="0"/>
              <a:t> å </a:t>
            </a:r>
            <a:r>
              <a:rPr lang="nb-NO" dirty="0" err="1"/>
              <a:t>vere</a:t>
            </a:r>
            <a:r>
              <a:rPr lang="nb-NO" dirty="0"/>
              <a:t> same aktør som </a:t>
            </a:r>
            <a:r>
              <a:rPr lang="nb-NO" dirty="0" err="1"/>
              <a:t>eig</a:t>
            </a:r>
            <a:r>
              <a:rPr lang="nb-NO" dirty="0"/>
              <a:t> og driv anlegget, men dette er sjølvsagt </a:t>
            </a:r>
            <a:r>
              <a:rPr lang="nb-NO" dirty="0" err="1"/>
              <a:t>meir</a:t>
            </a:r>
            <a:r>
              <a:rPr lang="nb-NO" dirty="0"/>
              <a:t> </a:t>
            </a:r>
            <a:r>
              <a:rPr lang="nb-NO" dirty="0" err="1"/>
              <a:t>krevjande</a:t>
            </a:r>
            <a:r>
              <a:rPr lang="nb-NO" dirty="0"/>
              <a:t> å regulere juridisk og økonomisk.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771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194819-F4D2-458E-A325-BAB8B3DE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er dette med organisering viktig?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95D2BB-CDD1-46A0-9844-30CB86B6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/>
              <a:t>Organiseringa av kommunalt </a:t>
            </a:r>
            <a:r>
              <a:rPr lang="nb-NO" dirty="0" err="1"/>
              <a:t>eigde</a:t>
            </a:r>
            <a:r>
              <a:rPr lang="nb-NO" dirty="0"/>
              <a:t> behandlingsanlegg skal ofte sikre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føremål</a:t>
            </a:r>
            <a:r>
              <a:rPr lang="nb-NO" dirty="0"/>
              <a:t> på </a:t>
            </a:r>
            <a:r>
              <a:rPr lang="nb-NO" dirty="0" err="1"/>
              <a:t>ein</a:t>
            </a:r>
            <a:r>
              <a:rPr lang="nb-NO" dirty="0"/>
              <a:t> gang: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Politisk styring med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lovpålagde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oppgåver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Sikre at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politikarar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får høve til å bruke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lovpålagde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tenester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eigarskapet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å gjennomføre politiske mål. Som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av dette kan det 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høve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ønskjeleg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å etablere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løysingar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er miljømessige «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spydspissar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men som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difor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også blir skjerma i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marknaden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Regelverket om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offentlige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innkjøp gir </a:t>
            </a:r>
            <a:r>
              <a:rPr lang="nn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skranker</a:t>
            </a: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samarbeid mellom ulike selskap og for korleis kommunane tildeler oppgåver til slike selskap. I praksi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vil ei tildeling av einerett vere aktuell, dette er regulert i § 1-3 i forskrift om </a:t>
            </a:r>
            <a:r>
              <a:rPr lang="nn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offentlige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anskaffelser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Hindre kryssubsidiering. Anlegg som opererer heilt eller delvis skjerma i marknaden må drivast utan å vere strid med regelverket om offentleg støtte. </a:t>
            </a:r>
          </a:p>
          <a:p>
            <a:pPr marL="342900" indent="-342900">
              <a:buFont typeface="Wingdings" panose="05000000000000000000" pitchFamily="2" charset="2"/>
              <a:buAutoNum type="arabicParenR"/>
            </a:pPr>
            <a:r>
              <a:rPr lang="nn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Sunn økonomisk drift - kva sikrar mest mogleg optimal verdiforvaltning og drift, minst mogleg dobbeltarbeid og robuste fagmiljø.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56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E1DC627-4ABE-46C9-81E9-5BB1D8CE0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1C6DF18-30CC-455D-BEF5-AD8ABBB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397A168-9964-4557-8B18-18F68C710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B4E0424-26BF-4CAF-B60C-9FA333BAF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F5EAC93-4557-436A-BA08-FC04B422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7E12A95-2D51-4F5B-B468-3C7BF914E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5CF6860-9E3E-4AC6-B743-4C2DBA410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592" y="808056"/>
            <a:ext cx="7181136" cy="10772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dirty="0" err="1"/>
              <a:t>Kommunalt</a:t>
            </a:r>
            <a:r>
              <a:rPr lang="en-US" dirty="0"/>
              <a:t> </a:t>
            </a:r>
            <a:r>
              <a:rPr lang="en-US" dirty="0" err="1"/>
              <a:t>eigarskap</a:t>
            </a:r>
            <a:r>
              <a:rPr lang="en-US" dirty="0"/>
              <a:t> er </a:t>
            </a:r>
            <a:r>
              <a:rPr lang="en-US" dirty="0" err="1"/>
              <a:t>organisert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fleire</a:t>
            </a:r>
            <a:r>
              <a:rPr lang="en-US" dirty="0"/>
              <a:t> </a:t>
            </a:r>
            <a:r>
              <a:rPr lang="en-US" dirty="0" err="1"/>
              <a:t>måter</a:t>
            </a:r>
            <a:endParaRPr lang="en-US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2B1EF36B-57A8-470D-9BAD-79201D8FB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383" y="2597727"/>
            <a:ext cx="10255079" cy="283671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451DB18B-281E-4563-841D-F2464BEBD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6904BF-B430-49E3-B4C5-D772530D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av kommunalt </a:t>
            </a:r>
            <a:r>
              <a:rPr lang="nb-NO" dirty="0" err="1"/>
              <a:t>eigde</a:t>
            </a:r>
            <a:r>
              <a:rPr lang="nb-NO" dirty="0"/>
              <a:t> behandlingsanlegg for ulike typer avfall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1DDF6C-974F-41E7-82EB-32D7819F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Kommunane</a:t>
            </a:r>
            <a:r>
              <a:rPr lang="nb-NO" dirty="0"/>
              <a:t> i </a:t>
            </a:r>
            <a:r>
              <a:rPr lang="nb-NO" dirty="0" err="1"/>
              <a:t>Noreg</a:t>
            </a:r>
            <a:r>
              <a:rPr lang="nb-NO" dirty="0"/>
              <a:t> </a:t>
            </a:r>
            <a:r>
              <a:rPr lang="nb-NO" dirty="0" err="1"/>
              <a:t>eig</a:t>
            </a:r>
            <a:r>
              <a:rPr lang="nb-NO" dirty="0"/>
              <a:t> mange ulike typer behandlingsanlegg som opererer delvis kommersielt, delvis </a:t>
            </a:r>
            <a:r>
              <a:rPr lang="nb-NO" dirty="0" err="1"/>
              <a:t>marknadsskjerma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Dette gjeld t.d. biogassanlegg, kompostanlegg, </a:t>
            </a:r>
            <a:r>
              <a:rPr lang="nb-NO" dirty="0" err="1"/>
              <a:t>ettersorteringsanlegg</a:t>
            </a:r>
            <a:r>
              <a:rPr lang="nb-NO" dirty="0"/>
              <a:t>, energigjenvinningsanlegg og deponi.</a:t>
            </a:r>
          </a:p>
          <a:p>
            <a:pPr marL="0" indent="0">
              <a:buNone/>
            </a:pPr>
            <a:r>
              <a:rPr lang="nb-NO" dirty="0"/>
              <a:t>Det er nyttig å sjå på organiseringa av </a:t>
            </a:r>
            <a:r>
              <a:rPr lang="nb-NO" dirty="0" err="1"/>
              <a:t>fleire</a:t>
            </a:r>
            <a:r>
              <a:rPr lang="nb-NO" dirty="0"/>
              <a:t> av </a:t>
            </a:r>
            <a:r>
              <a:rPr lang="nb-NO" dirty="0" err="1"/>
              <a:t>desse</a:t>
            </a:r>
            <a:r>
              <a:rPr lang="nb-NO" dirty="0"/>
              <a:t> anlegga.</a:t>
            </a:r>
          </a:p>
        </p:txBody>
      </p:sp>
    </p:spTree>
    <p:extLst>
      <p:ext uri="{BB962C8B-B14F-4D97-AF65-F5344CB8AC3E}">
        <p14:creationId xmlns:p14="http://schemas.microsoft.com/office/powerpoint/2010/main" val="244587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05134F-0C42-4CC7-A00B-FD707F47E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Biogassanlegg for matavfall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1C9E0C-8C2E-480A-87BB-FC83AB4D9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Forbehandling av matavfall krev store </a:t>
            </a:r>
            <a:r>
              <a:rPr lang="nb-NO" dirty="0" err="1"/>
              <a:t>investeringar</a:t>
            </a:r>
            <a:r>
              <a:rPr lang="nb-NO" dirty="0"/>
              <a:t>, dette er i liten grad kommersialisert. </a:t>
            </a:r>
          </a:p>
          <a:p>
            <a:pPr marL="0" indent="0">
              <a:buNone/>
            </a:pPr>
            <a:r>
              <a:rPr lang="nb-NO" dirty="0"/>
              <a:t>Dei aktuelle anlegga i drift er: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Romerike Biogass (Oslo kommune, del av etat)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Frevar</a:t>
            </a:r>
            <a:r>
              <a:rPr lang="nb-NO" dirty="0"/>
              <a:t> KF (kommunalt foretak i Fredrikstad kommune)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Den magiske fabrikken (sjå eigen figur)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Hadeland Ringerike Avfallsselskap AS (del av interkommunalt avfallsselskap)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IVAR </a:t>
            </a:r>
            <a:r>
              <a:rPr lang="nb-NO" dirty="0" err="1"/>
              <a:t>Grødaland</a:t>
            </a:r>
            <a:r>
              <a:rPr lang="nb-NO" dirty="0"/>
              <a:t> (del av interkommunalt avfallsselskap)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Mjøsanlegget</a:t>
            </a:r>
            <a:r>
              <a:rPr lang="nb-NO" dirty="0"/>
              <a:t> AS (</a:t>
            </a:r>
            <a:r>
              <a:rPr lang="nb-NO" dirty="0" err="1"/>
              <a:t>eig</a:t>
            </a:r>
            <a:r>
              <a:rPr lang="nb-NO" dirty="0"/>
              <a:t> av </a:t>
            </a:r>
            <a:r>
              <a:rPr lang="nb-NO" dirty="0" err="1"/>
              <a:t>fleire</a:t>
            </a:r>
            <a:r>
              <a:rPr lang="nb-NO" dirty="0"/>
              <a:t> interkommunale avfallsselskap)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Ecopro</a:t>
            </a:r>
            <a:r>
              <a:rPr lang="nb-NO" dirty="0"/>
              <a:t> AS (</a:t>
            </a:r>
            <a:r>
              <a:rPr lang="nb-NO" dirty="0" err="1"/>
              <a:t>eig</a:t>
            </a:r>
            <a:r>
              <a:rPr lang="nb-NO" dirty="0"/>
              <a:t> av </a:t>
            </a:r>
            <a:r>
              <a:rPr lang="nb-NO" dirty="0" err="1"/>
              <a:t>fleire</a:t>
            </a:r>
            <a:r>
              <a:rPr lang="nb-NO" dirty="0"/>
              <a:t> interkommunale avfallsselskap)</a:t>
            </a:r>
          </a:p>
        </p:txBody>
      </p:sp>
    </p:spTree>
    <p:extLst>
      <p:ext uri="{BB962C8B-B14F-4D97-AF65-F5344CB8AC3E}">
        <p14:creationId xmlns:p14="http://schemas.microsoft.com/office/powerpoint/2010/main" val="24377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A4634-CA4F-4CC6-8E60-DF907EC0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 og til litt komplisert…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DCECCA1-14FB-4552-A66E-E1EE5500C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466" y="1548246"/>
            <a:ext cx="7951972" cy="51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E7FB2-F679-4E51-982F-FB60BC0E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Kommersielle </a:t>
            </a:r>
            <a:r>
              <a:rPr lang="nb-NO" dirty="0" err="1"/>
              <a:t>aktørar</a:t>
            </a:r>
            <a:r>
              <a:rPr lang="nb-NO" dirty="0"/>
              <a:t> </a:t>
            </a:r>
            <a:r>
              <a:rPr lang="nb-NO" dirty="0" err="1"/>
              <a:t>innan</a:t>
            </a:r>
            <a:r>
              <a:rPr lang="nb-NO" dirty="0"/>
              <a:t> matavfall?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6031B-4AA5-4F91-8923-9C135C318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Liholmen</a:t>
            </a:r>
            <a:r>
              <a:rPr lang="nb-NO" dirty="0"/>
              <a:t> biogass AS i Båtsfjord: Selskap under oppstart, driftsmodellen er </a:t>
            </a:r>
            <a:r>
              <a:rPr lang="nb-NO" dirty="0" err="1"/>
              <a:t>ikkje</a:t>
            </a:r>
            <a:r>
              <a:rPr lang="nb-NO" dirty="0"/>
              <a:t> kjent. Her er ØFAS inne gjennom </a:t>
            </a:r>
            <a:r>
              <a:rPr lang="nb-NO" dirty="0" err="1"/>
              <a:t>eigarskap</a:t>
            </a:r>
            <a:r>
              <a:rPr lang="nb-NO" dirty="0"/>
              <a:t> i næringsselskap. </a:t>
            </a:r>
          </a:p>
          <a:p>
            <a:r>
              <a:rPr lang="nb-NO" dirty="0"/>
              <a:t>Norsk matretur AS i Lørenskog: Produserer substrat til biogassanlegg.</a:t>
            </a:r>
          </a:p>
        </p:txBody>
      </p:sp>
    </p:spTree>
    <p:extLst>
      <p:ext uri="{BB962C8B-B14F-4D97-AF65-F5344CB8AC3E}">
        <p14:creationId xmlns:p14="http://schemas.microsoft.com/office/powerpoint/2010/main" val="118271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C9BD65-2F1B-4A94-8DE4-BE881018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 med </a:t>
            </a:r>
            <a:r>
              <a:rPr lang="nb-NO" dirty="0" err="1"/>
              <a:t>dei</a:t>
            </a:r>
            <a:r>
              <a:rPr lang="nb-NO" dirty="0"/>
              <a:t> andre biogassanlegga?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F5F07A-9210-4C17-B1ED-7760CD742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Dei andre biogassanlegga i </a:t>
            </a:r>
            <a:r>
              <a:rPr lang="nb-NO" dirty="0" err="1"/>
              <a:t>Noreg</a:t>
            </a:r>
            <a:r>
              <a:rPr lang="nb-NO" dirty="0"/>
              <a:t> er i </a:t>
            </a:r>
            <a:r>
              <a:rPr lang="nb-NO" dirty="0" err="1"/>
              <a:t>hovudsak</a:t>
            </a:r>
            <a:r>
              <a:rPr lang="nb-NO" dirty="0"/>
              <a:t> organisert slik:</a:t>
            </a:r>
          </a:p>
          <a:p>
            <a:pPr marL="457200" indent="-457200">
              <a:buAutoNum type="arabicParenR"/>
            </a:pPr>
            <a:r>
              <a:rPr lang="nb-NO" dirty="0"/>
              <a:t>Anlegg der biogassproduksjon er </a:t>
            </a:r>
            <a:r>
              <a:rPr lang="nb-NO" dirty="0" err="1"/>
              <a:t>ein</a:t>
            </a:r>
            <a:r>
              <a:rPr lang="nb-NO" dirty="0"/>
              <a:t> del av behandlinga av avløpsvatn og avløpsslam: I </a:t>
            </a:r>
            <a:r>
              <a:rPr lang="nb-NO" dirty="0" err="1"/>
              <a:t>hovudsak</a:t>
            </a:r>
            <a:r>
              <a:rPr lang="nb-NO" dirty="0"/>
              <a:t> kommunale anlegg, </a:t>
            </a:r>
            <a:r>
              <a:rPr lang="nb-NO" dirty="0" err="1"/>
              <a:t>nokre</a:t>
            </a:r>
            <a:r>
              <a:rPr lang="nb-NO" dirty="0"/>
              <a:t> interkommunale selskap. </a:t>
            </a:r>
          </a:p>
          <a:p>
            <a:pPr marL="457200" indent="-457200">
              <a:buAutoNum type="arabicParenR"/>
            </a:pPr>
            <a:r>
              <a:rPr lang="nb-NO" dirty="0"/>
              <a:t>Anlegg som i </a:t>
            </a:r>
            <a:r>
              <a:rPr lang="nb-NO" dirty="0" err="1"/>
              <a:t>hovudsak</a:t>
            </a:r>
            <a:r>
              <a:rPr lang="nb-NO" dirty="0"/>
              <a:t> behandler slam </a:t>
            </a:r>
            <a:r>
              <a:rPr lang="nb-NO" dirty="0" err="1"/>
              <a:t>frå</a:t>
            </a:r>
            <a:r>
              <a:rPr lang="nb-NO" dirty="0"/>
              <a:t> næringsmiddelindustri (fiskeri): Kommersielle anlegg</a:t>
            </a:r>
          </a:p>
          <a:p>
            <a:pPr marL="457200" indent="-457200">
              <a:buAutoNum type="arabicParenR"/>
            </a:pPr>
            <a:r>
              <a:rPr lang="nb-NO" dirty="0"/>
              <a:t>Gardsanlegg som behandler husdyrgjødsel.</a:t>
            </a:r>
          </a:p>
        </p:txBody>
      </p:sp>
    </p:spTree>
    <p:extLst>
      <p:ext uri="{BB962C8B-B14F-4D97-AF65-F5344CB8AC3E}">
        <p14:creationId xmlns:p14="http://schemas.microsoft.com/office/powerpoint/2010/main" val="73886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8CD3F4-26EF-4120-9CFC-7E5F3D37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Ettersorteringsanlegg</a:t>
            </a:r>
            <a:r>
              <a:rPr lang="nb-NO" dirty="0"/>
              <a:t> i </a:t>
            </a:r>
            <a:r>
              <a:rPr lang="nb-NO" dirty="0" err="1"/>
              <a:t>Noreg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08E4AC-2E4B-4380-84D4-DBAAAA9D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To etablerte:</a:t>
            </a:r>
          </a:p>
          <a:p>
            <a:pPr marL="0" indent="0">
              <a:buNone/>
            </a:pPr>
            <a:r>
              <a:rPr lang="nb-NO" dirty="0"/>
              <a:t>ROAF</a:t>
            </a:r>
          </a:p>
          <a:p>
            <a:pPr marL="0" indent="0">
              <a:buNone/>
            </a:pPr>
            <a:r>
              <a:rPr lang="nb-NO" dirty="0"/>
              <a:t>IVAR</a:t>
            </a:r>
          </a:p>
          <a:p>
            <a:pPr marL="0" indent="0">
              <a:buNone/>
            </a:pPr>
            <a:r>
              <a:rPr lang="nb-NO" b="1" dirty="0"/>
              <a:t>To under planlegging:</a:t>
            </a:r>
          </a:p>
          <a:p>
            <a:pPr marL="0" indent="0">
              <a:buNone/>
            </a:pPr>
            <a:r>
              <a:rPr lang="nb-NO" dirty="0"/>
              <a:t>Sesam Ressurs AS</a:t>
            </a:r>
          </a:p>
          <a:p>
            <a:pPr marL="0" indent="0">
              <a:buNone/>
            </a:pPr>
            <a:r>
              <a:rPr lang="nb-NO" dirty="0"/>
              <a:t>Østfold Avfallssortering IKS</a:t>
            </a:r>
          </a:p>
        </p:txBody>
      </p:sp>
    </p:spTree>
    <p:extLst>
      <p:ext uri="{BB962C8B-B14F-4D97-AF65-F5344CB8AC3E}">
        <p14:creationId xmlns:p14="http://schemas.microsoft.com/office/powerpoint/2010/main" val="3887326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sjektdokument" ma:contentTypeID="0x010100B0D47082ED90A54A87B29D9E022C8FDB002D8A95422CC10A43B975EC8F750CDE6F" ma:contentTypeVersion="15" ma:contentTypeDescription="Opprett et nytt dokument." ma:contentTypeScope="" ma:versionID="7ec713008427f07c594f7ef269f7d23f">
  <xsd:schema xmlns:xsd="http://www.w3.org/2001/XMLSchema" xmlns:xs="http://www.w3.org/2001/XMLSchema" xmlns:p="http://schemas.microsoft.com/office/2006/metadata/properties" xmlns:ns2="bcaa66d1-1c3c-4ff9-9e61-e6b2b788eae3" xmlns:ns3="49e05e5e-7762-4cbd-af57-383f5f0981cd" xmlns:ns4="8243be85-5b4c-4447-8a73-76f7fb371e30" targetNamespace="http://schemas.microsoft.com/office/2006/metadata/properties" ma:root="true" ma:fieldsID="34bfaedee7068762eb981a60dec6ceb5" ns2:_="" ns3:_="" ns4:_="">
    <xsd:import namespace="bcaa66d1-1c3c-4ff9-9e61-e6b2b788eae3"/>
    <xsd:import namespace="49e05e5e-7762-4cbd-af57-383f5f0981cd"/>
    <xsd:import namespace="8243be85-5b4c-4447-8a73-76f7fb371e30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ContactPerson" minOccurs="0"/>
                <xsd:element ref="ns2:ContactPersonCompany" minOccurs="0"/>
                <xsd:element ref="ns2:ContactPersonCompanyID" minOccurs="0"/>
                <xsd:element ref="ns2:ContactPersonID" minOccurs="0"/>
                <xsd:element ref="ns2:DocumentDescription" minOccurs="0"/>
                <xsd:element ref="ns2:MailDate" minOccurs="0"/>
                <xsd:element ref="ns2:Direction" minOccurs="0"/>
                <xsd:element ref="ns2:DocLink" minOccurs="0"/>
                <xsd:element ref="ns2:ConversationIndex" minOccurs="0"/>
                <xsd:element ref="ns2:ConversationID" minOccurs="0"/>
                <xsd:element ref="ns2:ConversationTopic" minOccurs="0"/>
                <xsd:element ref="ns2:SiteNo" minOccurs="0"/>
                <xsd:element ref="ns2:EmailPreview" minOccurs="0"/>
                <xsd:element ref="ns2:Dokumentinnhold" minOccurs="0"/>
                <xsd:element ref="ns3:ParentFolderElement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a66d1-1c3c-4ff9-9e61-e6b2b788eae3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kumenttype" ma:internalName="DocumentType">
      <xsd:simpleType>
        <xsd:restriction base="dms:Choice">
          <xsd:enumeration value="E-post"/>
          <xsd:enumeration value="Dokument"/>
          <xsd:enumeration value="Regneark"/>
          <xsd:enumeration value="PDF"/>
          <xsd:enumeration value="Presentasjon"/>
          <xsd:enumeration value="Bilde"/>
          <xsd:enumeration value="Skjema"/>
          <xsd:enumeration value="Tegning"/>
        </xsd:restriction>
      </xsd:simpleType>
    </xsd:element>
    <xsd:element name="ContactPerson" ma:index="9" nillable="true" ma:displayName="Kontaktperson" ma:internalName="ContactPerson">
      <xsd:simpleType>
        <xsd:restriction base="dms:Text"/>
      </xsd:simpleType>
    </xsd:element>
    <xsd:element name="ContactPersonCompany" ma:index="10" nillable="true" ma:displayName="Kontaktperson selskap" ma:internalName="ContactPersonCompany">
      <xsd:simpleType>
        <xsd:restriction base="dms:Text"/>
      </xsd:simpleType>
    </xsd:element>
    <xsd:element name="ContactPersonCompanyID" ma:index="11" nillable="true" ma:displayName="Kontaktperson selskap ID" ma:internalName="ContactPersonCompanyID">
      <xsd:simpleType>
        <xsd:restriction base="dms:Text"/>
      </xsd:simpleType>
    </xsd:element>
    <xsd:element name="ContactPersonID" ma:index="12" nillable="true" ma:displayName="Kontaktperson ID" ma:internalName="ContactPersonID">
      <xsd:simpleType>
        <xsd:restriction base="dms:Text"/>
      </xsd:simpleType>
    </xsd:element>
    <xsd:element name="DocumentDescription" ma:index="13" nillable="true" ma:displayName="Dokumentbeskrivelse" ma:internalName="DocumentDescription">
      <xsd:simpleType>
        <xsd:restriction base="dms:Note"/>
      </xsd:simpleType>
    </xsd:element>
    <xsd:element name="MailDate" ma:index="14" nillable="true" ma:displayName="E-post dato" ma:format="DateTime" ma:internalName="MailDate">
      <xsd:simpleType>
        <xsd:restriction base="dms:DateTime"/>
      </xsd:simpleType>
    </xsd:element>
    <xsd:element name="Direction" ma:index="15" nillable="true" ma:displayName="E-postretning" ma:internalName="Direction">
      <xsd:simpleType>
        <xsd:restriction base="dms:Choice">
          <xsd:enumeration value="Inngående"/>
          <xsd:enumeration value="Utgående"/>
        </xsd:restriction>
      </xsd:simpleType>
    </xsd:element>
    <xsd:element name="DocLink" ma:index="16" nillable="true" ma:displayName="Dokumentlink" ma:internalName="DocLink">
      <xsd:simpleType>
        <xsd:restriction base="dms:Note">
          <xsd:maxLength value="255"/>
        </xsd:restriction>
      </xsd:simpleType>
    </xsd:element>
    <xsd:element name="ConversationIndex" ma:index="17" nillable="true" ma:displayName="ConversationIndex" ma:internalName="ConversationIndex">
      <xsd:simpleType>
        <xsd:restriction base="dms:Text"/>
      </xsd:simpleType>
    </xsd:element>
    <xsd:element name="ConversationID" ma:index="18" nillable="true" ma:displayName="Samtale" ma:internalName="ConversationID">
      <xsd:simpleType>
        <xsd:restriction base="dms:Text"/>
      </xsd:simpleType>
    </xsd:element>
    <xsd:element name="ConversationTopic" ma:index="19" nillable="true" ma:displayName="Samtale emne" ma:internalName="ConversationTopic">
      <xsd:simpleType>
        <xsd:restriction base="dms:Text"/>
      </xsd:simpleType>
    </xsd:element>
    <xsd:element name="SiteNo" ma:index="20" nillable="true" ma:displayName="Prosjekt nr" ma:internalName="SiteNo">
      <xsd:simpleType>
        <xsd:restriction base="dms:Text"/>
      </xsd:simpleType>
    </xsd:element>
    <xsd:element name="EmailPreview" ma:index="21" nillable="true" ma:displayName="EmailPreview" ma:internalName="EmailPreview">
      <xsd:simpleType>
        <xsd:restriction base="dms:Note"/>
      </xsd:simpleType>
    </xsd:element>
    <xsd:element name="Dokumentinnhold" ma:index="22" nillable="true" ma:displayName="Dokumentinnhold" ma:internalName="Dokumentinnhol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05e5e-7762-4cbd-af57-383f5f0981cd" elementFormDefault="qualified">
    <xsd:import namespace="http://schemas.microsoft.com/office/2006/documentManagement/types"/>
    <xsd:import namespace="http://schemas.microsoft.com/office/infopath/2007/PartnerControls"/>
    <xsd:element name="ParentFolderElements" ma:index="23" nillable="true" ma:displayName="Mapperelasjoner" ma:list="{61cbc228-c37b-4afa-9223-675b3d67b692}" ma:internalName="ParentFolderElements" ma:showField="Title" ma:web="{49e05e5e-7762-4cbd-af57-383f5f0981cd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3be85-5b4c-4447-8a73-76f7fb371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Link xmlns="bcaa66d1-1c3c-4ff9-9e61-e6b2b788eae3" xsi:nil="true"/>
    <ParentFolderElements xmlns="49e05e5e-7762-4cbd-af57-383f5f0981cd"/>
    <DocumentType xmlns="bcaa66d1-1c3c-4ff9-9e61-e6b2b788eae3">Presentasjon</DocumentType>
    <ContactPerson xmlns="bcaa66d1-1c3c-4ff9-9e61-e6b2b788eae3">Solevåg, Øystein  </ContactPerson>
    <ContactPersonCompany xmlns="bcaa66d1-1c3c-4ff9-9e61-e6b2b788eae3">ÅRIM organisasjon</ContactPersonCompany>
    <Direction xmlns="bcaa66d1-1c3c-4ff9-9e61-e6b2b788eae3" xsi:nil="true"/>
    <ContactPersonCompanyID xmlns="bcaa66d1-1c3c-4ff9-9e61-e6b2b788eae3">e6116dbe-3635-474a-bef2-e76134a16c96</ContactPersonCompanyID>
    <ConversationID xmlns="bcaa66d1-1c3c-4ff9-9e61-e6b2b788eae3" xsi:nil="true"/>
    <ConversationTopic xmlns="bcaa66d1-1c3c-4ff9-9e61-e6b2b788eae3" xsi:nil="true"/>
    <ConversationIndex xmlns="bcaa66d1-1c3c-4ff9-9e61-e6b2b788eae3" xsi:nil="true"/>
    <ContactPersonID xmlns="bcaa66d1-1c3c-4ff9-9e61-e6b2b788eae3">d19e1bcb-8cec-4a05-ae49-182ed66f3391</ContactPersonID>
    <MailDate xmlns="bcaa66d1-1c3c-4ff9-9e61-e6b2b788eae3" xsi:nil="true"/>
    <Dokumentinnhold xmlns="bcaa66d1-1c3c-4ff9-9e61-e6b2b788eae3" xsi:nil="true"/>
    <DocumentDescription xmlns="bcaa66d1-1c3c-4ff9-9e61-e6b2b788eae3" xsi:nil="true"/>
    <SiteNo xmlns="bcaa66d1-1c3c-4ff9-9e61-e6b2b788eae3" xsi:nil="true"/>
    <EmailPreview xmlns="bcaa66d1-1c3c-4ff9-9e61-e6b2b788ea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2C3DD-641A-4CFF-831A-DFB658453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a66d1-1c3c-4ff9-9e61-e6b2b788eae3"/>
    <ds:schemaRef ds:uri="49e05e5e-7762-4cbd-af57-383f5f0981cd"/>
    <ds:schemaRef ds:uri="8243be85-5b4c-4447-8a73-76f7fb371e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DE3AC3-B891-4D1D-BD5F-3769BA302551}">
  <ds:schemaRefs>
    <ds:schemaRef ds:uri="http://purl.org/dc/terms/"/>
    <ds:schemaRef ds:uri="49e05e5e-7762-4cbd-af57-383f5f0981c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243be85-5b4c-4447-8a73-76f7fb371e30"/>
    <ds:schemaRef ds:uri="bcaa66d1-1c3c-4ff9-9e61-e6b2b788eae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7F1F41-123A-4469-A7AE-EAAF4538A5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765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Calibri</vt:lpstr>
      <vt:lpstr>Wingdings 3</vt:lpstr>
      <vt:lpstr>Wingdings</vt:lpstr>
      <vt:lpstr>MS Shell Dlg 2</vt:lpstr>
      <vt:lpstr>Arial</vt:lpstr>
      <vt:lpstr>Madison</vt:lpstr>
      <vt:lpstr>Organisering av biogassanlegg for matavfall</vt:lpstr>
      <vt:lpstr>Kvifor er dette med organisering viktig?</vt:lpstr>
      <vt:lpstr>Kommunalt eigarskap er organisert på fleire måter</vt:lpstr>
      <vt:lpstr>Organisering av kommunalt eigde behandlingsanlegg for ulike typer avfall</vt:lpstr>
      <vt:lpstr>Biogassanlegg for matavfall</vt:lpstr>
      <vt:lpstr>Av og til litt komplisert…</vt:lpstr>
      <vt:lpstr>Kommersielle aktørar innan matavfall?</vt:lpstr>
      <vt:lpstr>Kva med dei andre biogassanlegga?</vt:lpstr>
      <vt:lpstr>Ettersorteringsanlegg i Noreg</vt:lpstr>
      <vt:lpstr>Organiseringa av ettersorteringsanlegg</vt:lpstr>
      <vt:lpstr>Døme på anlegg som er skilt ut som eigne juridiske rettssubjekt</vt:lpstr>
      <vt:lpstr>Døme på anlegg som er organisert som avdelingar i større selskap</vt:lpstr>
      <vt:lpstr>Oppsummering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Organisering av biogassanlegg</dc:title>
  <dc:creator>Øystein Peder Solevåg</dc:creator>
  <cp:lastModifiedBy>Øystein Peder Solevåg</cp:lastModifiedBy>
  <cp:revision>2</cp:revision>
  <dcterms:created xsi:type="dcterms:W3CDTF">2021-01-12T13:56:16Z</dcterms:created>
  <dcterms:modified xsi:type="dcterms:W3CDTF">2021-02-02T13:57:03Z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Content">
    <vt:lpwstr/>
  </property>
  <property fmtid="{D5CDD505-2E9C-101B-9397-08002B2CF9AE}" pid="3" name="ContentTypeId">
    <vt:lpwstr>0x010100B0D47082ED90A54A87B29D9E022C8FDB002D8A95422CC10A43B975EC8F750CDE6F</vt:lpwstr>
  </property>
</Properties>
</file>